
<file path=[Content_Types].xml><?xml version="1.0" encoding="utf-8"?>
<Types xmlns="http://schemas.openxmlformats.org/package/2006/content-types">
  <Default ContentType="application/x-fontdata" Extension="fntdata"/>
  <Default Extension="bin" ContentType="application/vnd.openxmlformats-officedocument.presentationml.printerSettings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embedTrueTypeFonts="true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8288000" cy="10287000" type="screen4x3"/>
  <p:notesSz cx="6858000" cy="9144000"/>
  <p:embeddedFontLst>
    <p:embeddedFont>
      <p:font typeface="Quicksand" charset="1" panose="020B0503030404020204"/>
      <p:regular r:id="rId20"/>
    </p:embeddedFont>
    <p:embeddedFont>
      <p:font typeface="Quicksand Bold" charset="1" panose="020B0803030404020204"/>
      <p:regular r:id="rId21"/>
    </p:embeddedFont>
    <p:embeddedFont>
      <p:font typeface="Rubik" charset="1" panose="020B0503030404020204"/>
      <p:regular r:id="rId22"/>
    </p:embeddedFont>
    <p:embeddedFont>
      <p:font typeface="Rubik Bold" charset="1" panose="020B0803030404020204"/>
      <p:regular r:id="rId23"/>
    </p:embeddedFont>
    <p:embeddedFont>
      <p:font typeface="Rubik Italic" charset="1" panose="020B0503030404090204"/>
      <p:regular r:id="rId24"/>
    </p:embeddedFont>
    <p:embeddedFont>
      <p:font typeface="Rubik Bold Italic" charset="1" panose="020B0803030404090204"/>
      <p:regular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font" Target="fonts/font1.fntdata"/><Relationship Id="rId21" Type="http://schemas.openxmlformats.org/officeDocument/2006/relationships/font" Target="fonts/font2.fntdata"/><Relationship Id="rId22" Type="http://schemas.openxmlformats.org/officeDocument/2006/relationships/font" Target="fonts/font3.fntdata"/><Relationship Id="rId23" Type="http://schemas.openxmlformats.org/officeDocument/2006/relationships/font" Target="fonts/font4.fntdata"/><Relationship Id="rId24" Type="http://schemas.openxmlformats.org/officeDocument/2006/relationships/font" Target="fonts/font5.fntdata"/><Relationship Id="rId25" Type="http://schemas.openxmlformats.org/officeDocument/2006/relationships/font" Target="fonts/font6.fntdata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 rot="120000">
            <a:off x="10508753" y="761999"/>
            <a:ext cx="6147792" cy="8553450"/>
          </a:xfrm>
          <a:prstGeom prst="roundRect">
            <a:avLst>
              <a:gd name="adj" fmla="val 2478"/>
            </a:avLst>
          </a:prstGeom>
          <a:solidFill>
            <a:srgbClr val="323E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49dddc1e-7467-45ed-86c9-df5ebb0dfb0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80000">
            <a:off x="10394453" y="971550"/>
            <a:ext cx="6147792" cy="8553450"/>
          </a:xfrm>
          <a:prstGeom prst="rect">
            <a:avLst/>
          </a:prstGeom>
        </p:spPr>
      </p:pic>
      <p:pic>
        <p:nvPicPr>
          <p:cNvPr id="4" name="Picture 3" descr="afe1fbbc-1c58-4bf5-acd7-dab8c2ebe7c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4924" y="666750"/>
            <a:ext cx="1581149" cy="380999"/>
          </a:xfrm>
          <a:prstGeom prst="rect">
            <a:avLst/>
          </a:prstGeom>
        </p:spPr>
      </p:pic>
      <p:pic>
        <p:nvPicPr>
          <p:cNvPr id="5" name="Picture 4" descr="f06b3a33-e29a-4dbe-a398-e24069ac714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1999" y="3798569"/>
            <a:ext cx="8001000" cy="116159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6000" b="1">
                <a:solidFill>
                  <a:srgbClr val="FFFFFF"/>
                </a:solidFill>
                <a:latin typeface="Quicksand Bold"/>
              </a:rPr>
              <a:t>Antik Dünyanın Yedi Harikası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1999" y="5665469"/>
            <a:ext cx="8001000" cy="570441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08000"/>
              </a:lnSpc>
            </a:pPr>
            <a:r>
              <a:rPr sz="2700">
                <a:solidFill>
                  <a:srgbClr val="FFFFFF"/>
                </a:solidFill>
                <a:latin typeface="Quicksand"/>
              </a:rPr>
              <a:t>İnsanlık tarihinin devasa mühendislik ve sanat başyapıtları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3886580" y="2419349"/>
            <a:ext cx="5066919" cy="6591300"/>
          </a:xfrm>
          <a:prstGeom prst="roundRect">
            <a:avLst>
              <a:gd name="adj" fmla="val 6015"/>
            </a:avLst>
          </a:prstGeom>
          <a:solidFill>
            <a:srgbClr val="323E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9334499" y="2419349"/>
            <a:ext cx="5066919" cy="6591300"/>
          </a:xfrm>
          <a:prstGeom prst="roundRect">
            <a:avLst>
              <a:gd name="adj" fmla="val 6015"/>
            </a:avLst>
          </a:prstGeom>
          <a:solidFill>
            <a:srgbClr val="323E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Picture 3" descr="3be9d389-4046-4b9f-a589-08ef1396258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580" y="2800350"/>
            <a:ext cx="609600" cy="609600"/>
          </a:xfrm>
          <a:prstGeom prst="rect">
            <a:avLst/>
          </a:prstGeom>
        </p:spPr>
      </p:pic>
      <p:pic>
        <p:nvPicPr>
          <p:cNvPr id="5" name="Picture 4" descr="a5ce0884-4a44-4d94-a839-1143e9b1c8f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0" y="2800350"/>
            <a:ext cx="609600" cy="609600"/>
          </a:xfrm>
          <a:prstGeom prst="rect">
            <a:avLst/>
          </a:prstGeom>
        </p:spPr>
      </p:pic>
      <p:pic>
        <p:nvPicPr>
          <p:cNvPr id="6" name="Picture 5" descr="f06b3a33-e29a-4dbe-a398-e24069ac714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6350" y="1276350"/>
            <a:ext cx="15716250" cy="83820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ctr">
              <a:lnSpc>
                <a:spcPct val="99000"/>
              </a:lnSpc>
            </a:pPr>
            <a:r>
              <a:rPr sz="6000" b="1">
                <a:solidFill>
                  <a:srgbClr val="FFFFFF"/>
                </a:solidFill>
                <a:latin typeface="Quicksand Bold"/>
              </a:rPr>
              <a:t>Ortak Mirasın İzleri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67580" y="3600450"/>
            <a:ext cx="4304919" cy="38861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08000"/>
              </a:lnSpc>
            </a:pPr>
            <a:r>
              <a:rPr sz="2550" b="1">
                <a:solidFill>
                  <a:srgbClr val="FFFFFF"/>
                </a:solidFill>
                <a:latin typeface="Quicksand Bold"/>
              </a:rPr>
              <a:t>Seçim Kriterleri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7580" y="4131944"/>
            <a:ext cx="4304919" cy="85343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400">
                <a:solidFill>
                  <a:srgbClr val="FFFFFF"/>
                </a:solidFill>
                <a:latin typeface="Quicksand"/>
              </a:rPr>
              <a:t>Teknik mükemmellik, devasa boyutlar, sanatsal değer.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15500" y="3600450"/>
            <a:ext cx="4304919" cy="38861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08000"/>
              </a:lnSpc>
            </a:pPr>
            <a:r>
              <a:rPr sz="2550" b="1">
                <a:solidFill>
                  <a:srgbClr val="FFFFFF"/>
                </a:solidFill>
                <a:latin typeface="Quicksand Bold"/>
              </a:rPr>
              <a:t>Kalıcı Etkileri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5500" y="4131944"/>
            <a:ext cx="4304919" cy="12801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400">
                <a:solidFill>
                  <a:srgbClr val="FFFFFF"/>
                </a:solidFill>
                <a:latin typeface="Quicksand"/>
              </a:rPr>
              <a:t>Modern mimariye ilham, turizm potansiyeli, kültürel kimlik.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f06b3a33-e29a-4dbe-a398-e24069ac71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6350" y="1276350"/>
            <a:ext cx="7200900" cy="156210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0000"/>
              </a:lnSpc>
            </a:pPr>
            <a:r>
              <a:rPr sz="6150" b="1">
                <a:solidFill>
                  <a:srgbClr val="FFFFFF"/>
                </a:solidFill>
                <a:latin typeface="Quicksand Bold"/>
              </a:rPr>
              <a:t>Neden Yok Oldular?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2128837"/>
            <a:ext cx="7867649" cy="54864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08000"/>
              </a:lnSpc>
            </a:pPr>
            <a:r>
              <a:rPr sz="3600" b="1">
                <a:solidFill>
                  <a:srgbClr val="FFFFFF"/>
                </a:solidFill>
                <a:latin typeface="Quicksand Bold"/>
              </a:rPr>
              <a:t>Doğal Afetler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0" y="2820352"/>
            <a:ext cx="7867649" cy="10134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850" b="1">
                <a:solidFill>
                  <a:srgbClr val="FFFFFF"/>
                </a:solidFill>
                <a:latin typeface="Quicksand Bold"/>
              </a:rPr>
              <a:t>Depremler</a:t>
            </a:r>
            <a:r>
              <a:rPr sz="2850">
                <a:solidFill>
                  <a:srgbClr val="FFFFFF"/>
                </a:solidFill>
                <a:latin typeface="Quicksand"/>
              </a:rPr>
              <a:t> Rodos ve İskenderiye'ye, yangınlar Artemis Tapınağı'na zarar verdi.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0" y="4291012"/>
            <a:ext cx="7867649" cy="54864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08000"/>
              </a:lnSpc>
            </a:pPr>
            <a:r>
              <a:rPr sz="3600" b="1">
                <a:solidFill>
                  <a:srgbClr val="FFFFFF"/>
                </a:solidFill>
                <a:latin typeface="Quicksand Bold"/>
              </a:rPr>
              <a:t>İnsan Tahribatı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0" y="4982527"/>
            <a:ext cx="7867649" cy="10134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850">
                <a:solidFill>
                  <a:srgbClr val="FFFFFF"/>
                </a:solidFill>
                <a:latin typeface="Quicksand"/>
              </a:rPr>
              <a:t>Yapıların </a:t>
            </a:r>
            <a:r>
              <a:rPr sz="2850" b="1">
                <a:solidFill>
                  <a:srgbClr val="FFFFFF"/>
                </a:solidFill>
                <a:latin typeface="Quicksand Bold"/>
              </a:rPr>
              <a:t>kıymetli malzemeleri</a:t>
            </a:r>
            <a:r>
              <a:rPr sz="2850">
                <a:solidFill>
                  <a:srgbClr val="FFFFFF"/>
                </a:solidFill>
                <a:latin typeface="Quicksand"/>
              </a:rPr>
              <a:t> ve taşları başka inşaatlarda kullanıldı.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0" y="6453187"/>
            <a:ext cx="7867649" cy="54864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08000"/>
              </a:lnSpc>
            </a:pPr>
            <a:r>
              <a:rPr sz="3600" b="1">
                <a:solidFill>
                  <a:srgbClr val="FFFFFF"/>
                </a:solidFill>
                <a:latin typeface="Quicksand Bold"/>
              </a:rPr>
              <a:t>Zaman ve Erozyon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0" y="7144702"/>
            <a:ext cx="7867649" cy="10134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850">
                <a:solidFill>
                  <a:srgbClr val="FFFFFF"/>
                </a:solidFill>
                <a:latin typeface="Quicksand"/>
              </a:rPr>
              <a:t>Bakımsızlık ve doğal erozyon, yapıların bütünlüğünü kaybetmesine neden oldu.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600200" y="1508760"/>
            <a:ext cx="150876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600" b="1">
                <a:solidFill>
                  <a:srgbClr val="0F151A"/>
                </a:solidFill>
                <a:latin typeface="Calibri"/>
              </a:rPr>
              <a:t>Geçen dersimizde antik dünyanın yedi harikasından çoğunun neden günümüze ulaşamadığını tartıştık. Peki, bu muhteşem yapılar arasında bugün hala ayakta kalan ve Mısır'da bulunan hangisidir?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600200" y="3901440"/>
            <a:ext cx="15087600" cy="990599"/>
          </a:xfrm>
          <a:prstGeom prst="roundRect">
            <a:avLst>
              <a:gd name="adj" fmla="val 2777"/>
            </a:avLst>
          </a:prstGeom>
          <a:solidFill>
            <a:srgbClr val="EDF2FF"/>
          </a:solidFill>
          <a:ln w="25400">
            <a:solidFill>
              <a:srgbClr val="80A1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1905000" y="4168140"/>
            <a:ext cx="457200" cy="457200"/>
          </a:xfrm>
          <a:prstGeom prst="ellipse">
            <a:avLst/>
          </a:prstGeom>
          <a:solidFill>
            <a:srgbClr val="5880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33650" y="4053840"/>
            <a:ext cx="13849349" cy="6858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>
                <a:solidFill>
                  <a:srgbClr val="0F151A"/>
                </a:solidFill>
                <a:latin typeface="Rubik"/>
              </a:rPr>
              <a:t>Babil'in Asma Bahçeleri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00200" y="5196840"/>
            <a:ext cx="15087600" cy="990599"/>
          </a:xfrm>
          <a:prstGeom prst="roundRect">
            <a:avLst>
              <a:gd name="adj" fmla="val 2777"/>
            </a:avLst>
          </a:prstGeom>
          <a:solidFill>
            <a:srgbClr val="E2FAF8"/>
          </a:solidFill>
          <a:ln w="25400">
            <a:solidFill>
              <a:srgbClr val="77C7C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1905000" y="5463540"/>
            <a:ext cx="457200" cy="457200"/>
          </a:xfrm>
          <a:prstGeom prst="ellipse">
            <a:avLst/>
          </a:prstGeom>
          <a:solidFill>
            <a:srgbClr val="008F8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33650" y="5349240"/>
            <a:ext cx="13849349" cy="6858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>
                <a:solidFill>
                  <a:srgbClr val="0F151A"/>
                </a:solidFill>
                <a:latin typeface="Rubik"/>
              </a:rPr>
              <a:t>Zeus Heykeli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600200" y="6492240"/>
            <a:ext cx="15087600" cy="990599"/>
          </a:xfrm>
          <a:prstGeom prst="roundRect">
            <a:avLst>
              <a:gd name="adj" fmla="val 2777"/>
            </a:avLst>
          </a:prstGeom>
          <a:solidFill>
            <a:srgbClr val="FFF7E0"/>
          </a:solidFill>
          <a:ln w="25400">
            <a:solidFill>
              <a:srgbClr val="FFCC4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1905000" y="6758940"/>
            <a:ext cx="457200" cy="457200"/>
          </a:xfrm>
          <a:prstGeom prst="ellipse">
            <a:avLst/>
          </a:prstGeom>
          <a:solidFill>
            <a:srgbClr val="C7A2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33650" y="6644640"/>
            <a:ext cx="13849349" cy="6858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>
                <a:solidFill>
                  <a:srgbClr val="0F151A"/>
                </a:solidFill>
                <a:latin typeface="Rubik"/>
              </a:rPr>
              <a:t>İskenderiye Feneri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600200" y="7787640"/>
            <a:ext cx="15087600" cy="990599"/>
          </a:xfrm>
          <a:prstGeom prst="roundRect">
            <a:avLst>
              <a:gd name="adj" fmla="val 2777"/>
            </a:avLst>
          </a:prstGeom>
          <a:solidFill>
            <a:srgbClr val="FFEDE0"/>
          </a:solidFill>
          <a:ln w="25400">
            <a:solidFill>
              <a:srgbClr val="FA794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1905000" y="8054340"/>
            <a:ext cx="457200" cy="457200"/>
          </a:xfrm>
          <a:prstGeom prst="ellipse">
            <a:avLst/>
          </a:prstGeom>
          <a:solidFill>
            <a:srgbClr val="FA7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33650" y="7940040"/>
            <a:ext cx="13849349" cy="6858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1800">
                <a:solidFill>
                  <a:srgbClr val="0F151A"/>
                </a:solidFill>
                <a:latin typeface="Rubik"/>
              </a:rPr>
              <a:t>Keops Piramidi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f06b3a33-e29a-4dbe-a398-e24069ac71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0" y="1695449"/>
            <a:ext cx="6248400" cy="100583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7200" b="1">
                <a:solidFill>
                  <a:srgbClr val="FFFFFF"/>
                </a:solidFill>
                <a:latin typeface="Quicksand Bold"/>
              </a:rPr>
              <a:t>Sonuç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19999" y="1585912"/>
            <a:ext cx="9391649" cy="7115175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buChar char="•"/>
              <a:lnSpc>
                <a:spcPct val="126000"/>
              </a:lnSpc>
              <a:buFont typeface="Arial"/>
            </a:pPr>
            <a:r>
              <a:rPr sz="3000">
                <a:latin typeface="Quicksand"/>
              </a:rPr>
              <a:t>  </a:t>
            </a:r>
            <a:r>
              <a:rPr sz="3000">
                <a:solidFill>
                  <a:srgbClr val="FFFFFF"/>
                </a:solidFill>
                <a:latin typeface="Quicksand"/>
              </a:rPr>
              <a:t>Antik dünyanın yedi harikası, Bizanslı Philon tarafından tanımlanan insan elinden çıkmış görkemli yapılar listesidir.</a:t>
            </a:r>
          </a:p>
          <a:p>
            <a:pPr algn="l">
              <a:lnSpc>
                <a:spcPct val="126000"/>
              </a:lnSpc>
              <a:spcBef>
                <a:spcPts val="1875"/>
              </a:spcBef>
              <a:buChar char="•"/>
              <a:buFont typeface="Arial"/>
            </a:pPr>
            <a:r>
              <a:rPr sz="3000">
                <a:latin typeface="Quicksand"/>
              </a:rPr>
              <a:t>  </a:t>
            </a:r>
            <a:r>
              <a:rPr sz="3000">
                <a:solidFill>
                  <a:srgbClr val="FFFFFF"/>
                </a:solidFill>
                <a:latin typeface="Quicksand"/>
              </a:rPr>
              <a:t>Keops Piramidi (MÖ 2560, Mısır), bu devasa listeden günümüze ulaşabilen tek yapıdır, 2,3 milyon taş bloktan oluşur.</a:t>
            </a:r>
          </a:p>
          <a:p>
            <a:pPr algn="l">
              <a:lnSpc>
                <a:spcPct val="126000"/>
              </a:lnSpc>
              <a:spcBef>
                <a:spcPts val="1875"/>
              </a:spcBef>
              <a:buChar char="•"/>
              <a:buFont typeface="Arial"/>
            </a:pPr>
            <a:r>
              <a:rPr sz="3000">
                <a:latin typeface="Quicksand"/>
              </a:rPr>
              <a:t>  </a:t>
            </a:r>
            <a:r>
              <a:rPr sz="3000">
                <a:solidFill>
                  <a:srgbClr val="FFFFFF"/>
                </a:solidFill>
                <a:latin typeface="Quicksand"/>
              </a:rPr>
              <a:t>Babil'in Asma Bahçeleri arkeolojik kanıtı olmayan tek harika iken, Artemis Tapınağı ve Halikarnas Mozolesi Türkiye'de yer almıştır.</a:t>
            </a:r>
          </a:p>
          <a:p>
            <a:pPr algn="l">
              <a:lnSpc>
                <a:spcPct val="126000"/>
              </a:lnSpc>
              <a:spcBef>
                <a:spcPts val="1875"/>
              </a:spcBef>
              <a:buChar char="•"/>
              <a:buFont typeface="Arial"/>
            </a:pPr>
            <a:r>
              <a:rPr sz="3000">
                <a:latin typeface="Quicksand"/>
              </a:rPr>
              <a:t>  </a:t>
            </a:r>
            <a:r>
              <a:rPr sz="3000">
                <a:solidFill>
                  <a:srgbClr val="FFFFFF"/>
                </a:solidFill>
                <a:latin typeface="Quicksand"/>
              </a:rPr>
              <a:t>Doğal afetler (depremler, yangınlar) ve insan tahribatı, Rodos Heykeli ve İskenderiye Feneri gibi harikaları yok etmiştir.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f06b3a33-e29a-4dbe-a398-e24069ac71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0" y="1695449"/>
            <a:ext cx="7486650" cy="100583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7200" b="1">
                <a:solidFill>
                  <a:srgbClr val="FFFFFF"/>
                </a:solidFill>
                <a:latin typeface="Quicksand Bold"/>
              </a:rPr>
              <a:t>İçindekiler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334499" y="2533649"/>
            <a:ext cx="7248525" cy="521970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buChar char="•"/>
              <a:lnSpc>
                <a:spcPct val="126000"/>
              </a:lnSpc>
              <a:buFont typeface="Arial"/>
            </a:pPr>
            <a:r>
              <a:rPr sz="3000">
                <a:latin typeface="Quicksand"/>
              </a:rPr>
              <a:t>  </a:t>
            </a:r>
            <a:r>
              <a:rPr sz="3000">
                <a:solidFill>
                  <a:srgbClr val="FFFFFF"/>
                </a:solidFill>
                <a:latin typeface="Quicksand"/>
              </a:rPr>
              <a:t>Yedi Harikalar Nedir?</a:t>
            </a:r>
          </a:p>
          <a:p>
            <a:pPr algn="l">
              <a:lnSpc>
                <a:spcPct val="126000"/>
              </a:lnSpc>
              <a:spcBef>
                <a:spcPts val="1875"/>
              </a:spcBef>
              <a:buChar char="•"/>
              <a:buFont typeface="Arial"/>
            </a:pPr>
            <a:r>
              <a:rPr sz="3000">
                <a:latin typeface="Quicksand"/>
              </a:rPr>
              <a:t>  </a:t>
            </a:r>
            <a:r>
              <a:rPr sz="3000">
                <a:solidFill>
                  <a:srgbClr val="FFFFFF"/>
                </a:solidFill>
                <a:latin typeface="Quicksand"/>
              </a:rPr>
              <a:t>Ayakta Kalan Tek Harika: Keops Piramidi</a:t>
            </a:r>
          </a:p>
          <a:p>
            <a:pPr algn="l">
              <a:lnSpc>
                <a:spcPct val="126000"/>
              </a:lnSpc>
              <a:spcBef>
                <a:spcPts val="1875"/>
              </a:spcBef>
              <a:buChar char="•"/>
              <a:buFont typeface="Arial"/>
            </a:pPr>
            <a:r>
              <a:rPr sz="3000">
                <a:latin typeface="Quicksand"/>
              </a:rPr>
              <a:t>  </a:t>
            </a:r>
            <a:r>
              <a:rPr sz="3000">
                <a:solidFill>
                  <a:srgbClr val="FFFFFF"/>
                </a:solidFill>
                <a:latin typeface="Quicksand"/>
              </a:rPr>
              <a:t>Kaybolan Harikalar: Babil'den Rodos'a</a:t>
            </a:r>
          </a:p>
          <a:p>
            <a:pPr algn="l">
              <a:lnSpc>
                <a:spcPct val="126000"/>
              </a:lnSpc>
              <a:spcBef>
                <a:spcPts val="1875"/>
              </a:spcBef>
              <a:buChar char="•"/>
              <a:buFont typeface="Arial"/>
            </a:pPr>
            <a:r>
              <a:rPr sz="3000">
                <a:latin typeface="Quicksand"/>
              </a:rPr>
              <a:t>  </a:t>
            </a:r>
            <a:r>
              <a:rPr sz="3000">
                <a:solidFill>
                  <a:srgbClr val="FFFFFF"/>
                </a:solidFill>
                <a:latin typeface="Quicksand"/>
              </a:rPr>
              <a:t>Anadolu'daki Harikalar: Efes ve Halikarnas</a:t>
            </a:r>
          </a:p>
          <a:p>
            <a:pPr algn="l">
              <a:lnSpc>
                <a:spcPct val="126000"/>
              </a:lnSpc>
              <a:spcBef>
                <a:spcPts val="1875"/>
              </a:spcBef>
              <a:buChar char="•"/>
              <a:buFont typeface="Arial"/>
            </a:pPr>
            <a:r>
              <a:rPr sz="3000">
                <a:latin typeface="Quicksand"/>
              </a:rPr>
              <a:t>  </a:t>
            </a:r>
            <a:r>
              <a:rPr sz="3000">
                <a:solidFill>
                  <a:srgbClr val="FFFFFF"/>
                </a:solidFill>
                <a:latin typeface="Quicksand"/>
              </a:rPr>
              <a:t>Harikaların Yıkılış Nedenleri ve Etkileri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309562" y="8984228"/>
            <a:ext cx="7086600" cy="1005839"/>
          </a:xfrm>
          <a:prstGeom prst="roundRect">
            <a:avLst>
              <a:gd name="adj" fmla="val 15151"/>
            </a:avLst>
          </a:prstGeom>
          <a:solidFill>
            <a:srgbClr val="323E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49dddc1e-7467-45ed-86c9-df5ebb0dfb0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6"/>
            <a:ext cx="7391399" cy="10283686"/>
          </a:xfrm>
          <a:prstGeom prst="rect">
            <a:avLst/>
          </a:prstGeom>
        </p:spPr>
      </p:pic>
      <p:pic>
        <p:nvPicPr>
          <p:cNvPr id="4" name="Picture 3" descr="f06b3a33-e29a-4dbe-a398-e24069ac714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48599" y="1276350"/>
            <a:ext cx="9153525" cy="15087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5400" b="1">
                <a:solidFill>
                  <a:srgbClr val="FFFFFF"/>
                </a:solidFill>
                <a:latin typeface="Quicksand Bold"/>
              </a:rPr>
              <a:t>Antik Dünyanın Yedi Harikası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48599" y="3089910"/>
            <a:ext cx="9153525" cy="12801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400">
                <a:solidFill>
                  <a:srgbClr val="FFFFFF"/>
                </a:solidFill>
                <a:latin typeface="Quicksand"/>
              </a:rPr>
              <a:t>Bizanslı Philon, bu listeyi 'Theamata' (hayranlık uyandıran şeyler) kavramıyla derlemiştir. Harikalar, Akdeniz ve Mezopotamya havzasında, insan eliyle yapılmış en görkemli yapılardı.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1962" y="9060428"/>
            <a:ext cx="6781799" cy="85343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400" i="1">
                <a:solidFill>
                  <a:srgbClr val="FFFFFF"/>
                </a:solidFill>
                <a:latin typeface="Rubik Italic"/>
              </a:rPr>
              <a:t>Antik Dünyanın Yedi Harikası: İnsanlığın en görkemli antik yapıları.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4c5b9fb4-4f54-42df-b683-87c0aa0e75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76350"/>
            <a:ext cx="3523200" cy="2380541"/>
          </a:xfrm>
          <a:prstGeom prst="rect">
            <a:avLst/>
          </a:prstGeom>
        </p:spPr>
      </p:pic>
      <p:pic>
        <p:nvPicPr>
          <p:cNvPr id="3" name="Picture 2" descr="478c984e-7a17-4da3-8a7d-64674cea14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3752141"/>
            <a:ext cx="3523200" cy="5258508"/>
          </a:xfrm>
          <a:prstGeom prst="rect">
            <a:avLst/>
          </a:prstGeom>
        </p:spPr>
      </p:pic>
      <p:pic>
        <p:nvPicPr>
          <p:cNvPr id="4" name="Picture 3" descr="f06b3a33-e29a-4dbe-a398-e24069ac714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51925" y="1276350"/>
            <a:ext cx="12250199" cy="75438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5400" b="1">
                <a:solidFill>
                  <a:srgbClr val="FFFFFF"/>
                </a:solidFill>
                <a:latin typeface="Quicksand Bold"/>
              </a:rPr>
              <a:t>Keops Piramidi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51925" y="2335530"/>
            <a:ext cx="12250199" cy="85343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400">
                <a:solidFill>
                  <a:srgbClr val="FFFFFF"/>
                </a:solidFill>
                <a:latin typeface="Quicksand"/>
              </a:rPr>
              <a:t>MÖ 2560'ta inşa edilen bu devasa yapı, </a:t>
            </a:r>
            <a:r>
              <a:rPr sz="2400" b="1">
                <a:solidFill>
                  <a:srgbClr val="FFFFFF"/>
                </a:solidFill>
                <a:latin typeface="Quicksand Bold"/>
              </a:rPr>
              <a:t>2,3 milyon</a:t>
            </a:r>
            <a:r>
              <a:rPr sz="2400">
                <a:solidFill>
                  <a:srgbClr val="FFFFFF"/>
                </a:solidFill>
                <a:latin typeface="Quicksand"/>
              </a:rPr>
              <a:t> taş bloktan oluşur. Antik dünyanın yedi harikasından günümüze ulaşan tek yapıdır.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5" y="9620249"/>
            <a:ext cx="16459200" cy="53339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1500" i="1">
                <a:solidFill>
                  <a:srgbClr val="FFFFFF"/>
                </a:solidFill>
                <a:latin typeface="Quicksand"/>
              </a:rPr>
              <a:t>Görsel 1: Keops Piramidi: Antik dünyanın günümüze ulaşan tek harikası.</a:t>
            </a:r>
          </a:p>
          <a:p>
            <a:pPr algn="l">
              <a:lnSpc>
                <a:spcPct val="126000"/>
              </a:lnSpc>
            </a:pPr>
            <a:r>
              <a:rPr sz="1500" i="1">
                <a:solidFill>
                  <a:srgbClr val="FFFFFF"/>
                </a:solidFill>
                <a:latin typeface="Quicksand"/>
              </a:rPr>
              <a:t>Görsel 2: Keops Piramidi: 2,3 milyon taş bloktan oluşan antik dünyanın tek harikası.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c67fe1e1-dcca-4f9c-b2c7-4da5e921fa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819399"/>
            <a:ext cx="7000875" cy="4629150"/>
          </a:xfrm>
          <a:prstGeom prst="rect">
            <a:avLst/>
          </a:prstGeom>
        </p:spPr>
      </p:pic>
      <p:pic>
        <p:nvPicPr>
          <p:cNvPr id="3" name="Picture 2" descr="f06b3a33-e29a-4dbe-a398-e24069ac714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85875" y="7639049"/>
            <a:ext cx="7367587" cy="428625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100" i="1">
                <a:solidFill>
                  <a:srgbClr val="FFFFFF"/>
                </a:solidFill>
                <a:latin typeface="Quicksand"/>
              </a:rPr>
              <a:t>Babil'in Asma Bahçeleri: II. Nabukadnezar'ın efsanevi katlı bahçeleri.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39300" y="1790700"/>
            <a:ext cx="7362824" cy="171831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6150" b="1">
                <a:solidFill>
                  <a:srgbClr val="FFFFFF"/>
                </a:solidFill>
                <a:latin typeface="Quicksand Bold"/>
              </a:rPr>
              <a:t>Babil'in Asma Bahçeleri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39300" y="3813810"/>
            <a:ext cx="7362824" cy="432054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buChar char="•"/>
              <a:lnSpc>
                <a:spcPct val="126000"/>
              </a:lnSpc>
              <a:buFont typeface="Arial"/>
            </a:pPr>
            <a:r>
              <a:rPr sz="2700">
                <a:latin typeface="Quicksand"/>
              </a:rPr>
              <a:t>  </a:t>
            </a:r>
            <a:r>
              <a:rPr sz="2700" b="1">
                <a:solidFill>
                  <a:srgbClr val="FFFFFF"/>
                </a:solidFill>
                <a:latin typeface="Quicksand Bold"/>
              </a:rPr>
              <a:t>Konum</a:t>
            </a:r>
            <a:r>
              <a:rPr sz="2700">
                <a:solidFill>
                  <a:srgbClr val="FFFFFF"/>
                </a:solidFill>
                <a:latin typeface="Quicksand"/>
              </a:rPr>
              <a:t>: Mezopotamya, günümüz Irak'ında yer almaktadır.</a:t>
            </a:r>
          </a:p>
          <a:p>
            <a:pPr algn="l">
              <a:lnSpc>
                <a:spcPct val="126000"/>
              </a:lnSpc>
              <a:spcBef>
                <a:spcPts val="1687"/>
              </a:spcBef>
              <a:buChar char="•"/>
              <a:buFont typeface="Arial"/>
            </a:pPr>
            <a:r>
              <a:rPr sz="2700">
                <a:latin typeface="Quicksand"/>
              </a:rPr>
              <a:t>  </a:t>
            </a:r>
            <a:r>
              <a:rPr sz="2700" b="1">
                <a:solidFill>
                  <a:srgbClr val="FFFFFF"/>
                </a:solidFill>
                <a:latin typeface="Quicksand Bold"/>
              </a:rPr>
              <a:t>İnşaat</a:t>
            </a:r>
            <a:r>
              <a:rPr sz="2700">
                <a:solidFill>
                  <a:srgbClr val="FFFFFF"/>
                </a:solidFill>
                <a:latin typeface="Quicksand"/>
              </a:rPr>
              <a:t>: Kral II. Nabukadnezar tarafından yaptırıldığı rivayet edilir.</a:t>
            </a:r>
          </a:p>
          <a:p>
            <a:pPr algn="l">
              <a:lnSpc>
                <a:spcPct val="126000"/>
              </a:lnSpc>
              <a:spcBef>
                <a:spcPts val="1687"/>
              </a:spcBef>
              <a:buChar char="•"/>
              <a:buFont typeface="Arial"/>
            </a:pPr>
            <a:r>
              <a:rPr sz="2700">
                <a:latin typeface="Quicksand"/>
              </a:rPr>
              <a:t>  </a:t>
            </a:r>
            <a:r>
              <a:rPr sz="2700" b="1">
                <a:solidFill>
                  <a:srgbClr val="FFFFFF"/>
                </a:solidFill>
                <a:latin typeface="Quicksand Bold"/>
              </a:rPr>
              <a:t>Özellikler</a:t>
            </a:r>
            <a:r>
              <a:rPr sz="2700">
                <a:solidFill>
                  <a:srgbClr val="FFFFFF"/>
                </a:solidFill>
                <a:latin typeface="Quicksand"/>
              </a:rPr>
              <a:t>: Katlı bahçeler ve gelişmiş sulama sistemleri ile ünlüdür.</a:t>
            </a:r>
          </a:p>
          <a:p>
            <a:pPr algn="l">
              <a:lnSpc>
                <a:spcPct val="126000"/>
              </a:lnSpc>
              <a:spcBef>
                <a:spcPts val="1687"/>
              </a:spcBef>
              <a:buChar char="•"/>
              <a:buFont typeface="Arial"/>
            </a:pPr>
            <a:r>
              <a:rPr sz="2700">
                <a:latin typeface="Quicksand"/>
              </a:rPr>
              <a:t>  </a:t>
            </a:r>
            <a:r>
              <a:rPr sz="2700" b="1">
                <a:solidFill>
                  <a:srgbClr val="FFFFFF"/>
                </a:solidFill>
                <a:latin typeface="Quicksand Bold"/>
              </a:rPr>
              <a:t>Gizem</a:t>
            </a:r>
            <a:r>
              <a:rPr sz="2700">
                <a:solidFill>
                  <a:srgbClr val="FFFFFF"/>
                </a:solidFill>
                <a:latin typeface="Quicksand"/>
              </a:rPr>
              <a:t>: Arkeolojik olarak varlığı kanıtlanamamış tek Harika olmasıyla farklılaşır.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f06b3a33-e29a-4dbe-a398-e24069ac71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6350" y="1695449"/>
            <a:ext cx="7429500" cy="6705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4800" b="1">
                <a:solidFill>
                  <a:srgbClr val="FFFFFF"/>
                </a:solidFill>
                <a:latin typeface="Quicksand Bold"/>
              </a:rPr>
              <a:t>Olimpiya Zeus Heykeli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639300" y="1695449"/>
            <a:ext cx="7429500" cy="6705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4800" b="1">
                <a:solidFill>
                  <a:srgbClr val="FFFFFF"/>
                </a:solidFill>
                <a:latin typeface="Quicksand Bold"/>
              </a:rPr>
              <a:t>Efes Artemis Tapınağı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76350" y="2670810"/>
            <a:ext cx="7429500" cy="152019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850">
                <a:solidFill>
                  <a:srgbClr val="FFFFFF"/>
                </a:solidFill>
                <a:latin typeface="Quicksand"/>
              </a:rPr>
              <a:t>Fildişi ve altın kaplama, yaklaşık 13 metre yükseklik. Olimpiyat Oyunları'nın sembolüydü.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39300" y="2670810"/>
            <a:ext cx="7429500" cy="10134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850">
                <a:solidFill>
                  <a:srgbClr val="FFFFFF"/>
                </a:solidFill>
                <a:latin typeface="Quicksand"/>
              </a:rPr>
              <a:t>Mermer mimarinin zirvesi. 127 sütunlu yapı, Efes şehrinde yer almaktaydı.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f06b3a33-e29a-4dbe-a398-e24069ac71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6350" y="1695449"/>
            <a:ext cx="13173075" cy="100583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7200" b="1">
                <a:solidFill>
                  <a:srgbClr val="FFFFFF"/>
                </a:solidFill>
                <a:latin typeface="Quicksand Bold"/>
              </a:rPr>
              <a:t>Halikarnas Mozolesi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6350" y="3006089"/>
            <a:ext cx="13173075" cy="160020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3000">
                <a:solidFill>
                  <a:srgbClr val="FFFFFF"/>
                </a:solidFill>
                <a:latin typeface="Quicksand"/>
              </a:rPr>
              <a:t>Bodrum, Türkiye'de Kral Mausolos için inşa edilen bu anıt mezar, Yunan, Mısır ve Likya mimarisini sentezler. Günümüzde tüm anıt mezarlar için kullanılan "mozole" kelimesinin kökenidir.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f06b3a33-e29a-4dbe-a398-e24069ac71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6350" y="1695449"/>
            <a:ext cx="7429500" cy="6705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4800" b="1">
                <a:solidFill>
                  <a:srgbClr val="FFFFFF"/>
                </a:solidFill>
                <a:latin typeface="Quicksand Bold"/>
              </a:rPr>
              <a:t>Rodos Heykeli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639300" y="1695449"/>
            <a:ext cx="7429500" cy="6705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4800" b="1">
                <a:solidFill>
                  <a:srgbClr val="FFFFFF"/>
                </a:solidFill>
                <a:latin typeface="Quicksand Bold"/>
              </a:rPr>
              <a:t>İskenderiye Feneri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76350" y="2670810"/>
            <a:ext cx="7429500" cy="10134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850">
                <a:solidFill>
                  <a:srgbClr val="FFFFFF"/>
                </a:solidFill>
                <a:latin typeface="Quicksand"/>
              </a:rPr>
              <a:t>Güneş Tanrısı </a:t>
            </a:r>
            <a:r>
              <a:rPr sz="2850" i="1">
                <a:solidFill>
                  <a:srgbClr val="FFFFFF"/>
                </a:solidFill>
                <a:latin typeface="Quicksand"/>
              </a:rPr>
              <a:t>Helios</a:t>
            </a:r>
            <a:r>
              <a:rPr sz="2850">
                <a:solidFill>
                  <a:srgbClr val="FFFFFF"/>
                </a:solidFill>
                <a:latin typeface="Quicksand"/>
              </a:rPr>
              <a:t>'a adanmış. Bronz dev yapı. M.Ö. 280 tamamlandı.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39300" y="2670810"/>
            <a:ext cx="7429500" cy="101346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850" i="1">
                <a:solidFill>
                  <a:srgbClr val="FFFFFF"/>
                </a:solidFill>
                <a:latin typeface="Quicksand"/>
              </a:rPr>
              <a:t>Pharos</a:t>
            </a:r>
            <a:r>
              <a:rPr sz="2850">
                <a:solidFill>
                  <a:srgbClr val="FFFFFF"/>
                </a:solidFill>
                <a:latin typeface="Quicksand"/>
              </a:rPr>
              <a:t> adası üzerinde. Dünyanın ilk büyük feneri. Gemicilik teknolojisinde önemli.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51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f06b3a33-e29a-4dbe-a398-e24069ac71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74" y="8858250"/>
            <a:ext cx="761999" cy="761999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371600" y="3569969"/>
          <a:ext cx="15544797" cy="4499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599"/>
                <a:gridCol w="5181599"/>
                <a:gridCol w="5181599"/>
              </a:tblGrid>
              <a:tr h="562451">
                <a:tc>
                  <a:txBody>
                    <a:bodyPr wrap="square"/>
                    <a:lstStyle/>
                    <a:p>
                      <a:pPr algn="ctr"/>
                      <a:r>
                        <a:rPr sz="2700" b="1">
                          <a:solidFill>
                            <a:srgbClr val="FFFFFF"/>
                          </a:solidFill>
                          <a:latin typeface="Quicksand Bold"/>
                        </a:rPr>
                        <a:t>Harika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17232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2700" b="1">
                          <a:solidFill>
                            <a:srgbClr val="FFFFFF"/>
                          </a:solidFill>
                          <a:latin typeface="Quicksand Bold"/>
                        </a:rPr>
                        <a:t>Yer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17232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2700" b="1">
                          <a:solidFill>
                            <a:srgbClr val="FFFFFF"/>
                          </a:solidFill>
                          <a:latin typeface="Quicksand Bold"/>
                        </a:rPr>
                        <a:t>Durum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17232B"/>
                    </a:solidFill>
                  </a:tcPr>
                </a:tc>
              </a:tr>
              <a:tr h="562451"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Keops Piramidi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Mısır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Ayakta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</a:tr>
              <a:tr h="562451"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Asma Bahçeler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Irak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Yok Oldu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</a:tr>
              <a:tr h="562451"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Zeus Heykeli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Yunanistan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Yok Oldu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</a:tr>
              <a:tr h="562451"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Artemis Tapınağı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Türkiye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Kalıntı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</a:tr>
              <a:tr h="562451"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Halikarnas Mozolesi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Türkiye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Kalıntı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</a:tr>
              <a:tr h="562451"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Rodos Heykeli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Yunanistan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Yok Oldu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</a:tr>
              <a:tr h="562451"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İskenderiye Feneri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Mısır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2250">
                          <a:solidFill>
                            <a:srgbClr val="FFFFFF"/>
                          </a:solidFill>
                          <a:latin typeface="Quicksand"/>
                        </a:rPr>
                        <a:t>Yok Oldu</a:t>
                      </a:r>
                    </a:p>
                  </a:txBody>
                  <a:tcPr anchor="ctr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323E47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71600" y="1695449"/>
            <a:ext cx="15544800" cy="838200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99000"/>
              </a:lnSpc>
            </a:pPr>
            <a:r>
              <a:rPr sz="6000" b="1">
                <a:solidFill>
                  <a:srgbClr val="FFFFFF"/>
                </a:solidFill>
                <a:latin typeface="Quicksand Bold"/>
              </a:rPr>
              <a:t>Antik Harikalar Özeti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838450"/>
            <a:ext cx="15544800" cy="426719"/>
          </a:xfrm>
          <a:prstGeom prst="rect">
            <a:avLst/>
          </a:prstGeom>
          <a:noFill/>
        </p:spPr>
        <p:txBody>
          <a:bodyPr wrap="square" lIns="0" rIns="0" tIns="0" bIns="0">
            <a:normAutofit/>
          </a:bodyPr>
          <a:lstStyle/>
          <a:p>
            <a:pPr algn="l">
              <a:lnSpc>
                <a:spcPct val="126000"/>
              </a:lnSpc>
            </a:pPr>
            <a:r>
              <a:rPr sz="2400">
                <a:solidFill>
                  <a:srgbClr val="FFFFFF"/>
                </a:solidFill>
                <a:latin typeface="Quicksand"/>
              </a:rPr>
              <a:t>Bu tablo, Antik Dünyanın Yedi Harikasını, konumlarını ve günümüzdeki durumlarını özetlemektedir.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